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Proxima Nova"/>
      <p:regular r:id="rId15"/>
      <p:bold r:id="rId16"/>
      <p:italic r:id="rId17"/>
      <p:boldItalic r:id="rId18"/>
    </p:embeddedFont>
    <p:embeddedFont>
      <p:font typeface="Playfair Display"/>
      <p:regular r:id="rId19"/>
      <p:bold r:id="rId20"/>
      <p:italic r:id="rId21"/>
      <p:boldItalic r:id="rId22"/>
    </p:embeddedFont>
    <p:embeddedFont>
      <p:font typeface="Montserrat"/>
      <p:regular r:id="rId23"/>
      <p:bold r:id="rId24"/>
      <p:italic r:id="rId25"/>
      <p:boldItalic r:id="rId26"/>
    </p:embeddedFont>
    <p:embeddedFont>
      <p:font typeface="Oswald"/>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78556C0-D61B-4137-AC1A-E274660E3EC2}">
  <a:tblStyle styleId="{478556C0-D61B-4137-AC1A-E274660E3EC2}"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bold.fntdata"/><Relationship Id="rId22" Type="http://schemas.openxmlformats.org/officeDocument/2006/relationships/font" Target="fonts/PlayfairDisplay-boldItalic.fntdata"/><Relationship Id="rId21" Type="http://schemas.openxmlformats.org/officeDocument/2006/relationships/font" Target="fonts/PlayfairDisplay-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Oswald-bold.fntdata"/><Relationship Id="rId27" Type="http://schemas.openxmlformats.org/officeDocument/2006/relationships/font" Target="fonts/Oswald-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roximaNova-regular.fntdata"/><Relationship Id="rId14" Type="http://schemas.openxmlformats.org/officeDocument/2006/relationships/slide" Target="slides/slide8.xml"/><Relationship Id="rId17" Type="http://schemas.openxmlformats.org/officeDocument/2006/relationships/font" Target="fonts/ProximaNova-italic.fntdata"/><Relationship Id="rId16" Type="http://schemas.openxmlformats.org/officeDocument/2006/relationships/font" Target="fonts/ProximaNova-bold.fntdata"/><Relationship Id="rId19" Type="http://schemas.openxmlformats.org/officeDocument/2006/relationships/font" Target="fonts/PlayfairDisplay-regular.fntdata"/><Relationship Id="rId18" Type="http://schemas.openxmlformats.org/officeDocument/2006/relationships/font" Target="fonts/ProximaNova-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e67d372d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e67d372d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52188611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52188611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521886115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521886115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521886115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521886115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521886115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521886115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521886115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521886115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521886115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521886115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1C400"/>
        </a:solidFill>
      </p:bgPr>
    </p:bg>
    <p:spTree>
      <p:nvGrpSpPr>
        <p:cNvPr id="10" name="Shape 10"/>
        <p:cNvGrpSpPr/>
        <p:nvPr/>
      </p:nvGrpSpPr>
      <p:grpSpPr>
        <a:xfrm>
          <a:off x="0" y="0"/>
          <a:ext cx="0" cy="0"/>
          <a:chOff x="0" y="0"/>
          <a:chExt cx="0" cy="0"/>
        </a:xfrm>
      </p:grpSpPr>
      <p:sp>
        <p:nvSpPr>
          <p:cNvPr id="11" name="Google Shape;11;p2"/>
          <p:cNvSpPr/>
          <p:nvPr/>
        </p:nvSpPr>
        <p:spPr>
          <a:xfrm>
            <a:off x="4286250" y="0"/>
            <a:ext cx="723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358475" y="0"/>
            <a:ext cx="3853200" cy="5143500"/>
          </a:xfrm>
          <a:prstGeom prst="rect">
            <a:avLst/>
          </a:prstGeom>
          <a:solidFill>
            <a:srgbClr val="0026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roxima Nova"/>
              <a:buNone/>
              <a:defRPr b="1" sz="6800">
                <a:latin typeface="Proxima Nova"/>
                <a:ea typeface="Proxima Nova"/>
                <a:cs typeface="Proxima Nova"/>
                <a:sym typeface="Proxima Nova"/>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4" name="Google Shape;14;p2"/>
          <p:cNvSpPr txBox="1"/>
          <p:nvPr>
            <p:ph idx="1" type="subTitle"/>
          </p:nvPr>
        </p:nvSpPr>
        <p:spPr>
          <a:xfrm>
            <a:off x="344250" y="3550650"/>
            <a:ext cx="5025000" cy="850200"/>
          </a:xfrm>
          <a:prstGeom prst="rect">
            <a:avLst/>
          </a:prstGeom>
          <a:solidFill>
            <a:srgbClr val="00263C"/>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300"/>
              <a:buFont typeface="Proxima Nova"/>
              <a:buNone/>
              <a:defRPr b="1" sz="2300">
                <a:solidFill>
                  <a:schemeClr val="lt1"/>
                </a:solidFill>
                <a:latin typeface="Proxima Nova"/>
                <a:ea typeface="Proxima Nova"/>
                <a:cs typeface="Proxima Nova"/>
                <a:sym typeface="Proxima Nova"/>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2" name="Google Shape;52;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00263C"/>
        </a:solidFill>
      </p:bgPr>
    </p:bg>
    <p:spTree>
      <p:nvGrpSpPr>
        <p:cNvPr id="16" name="Shape 16"/>
        <p:cNvGrpSpPr/>
        <p:nvPr/>
      </p:nvGrpSpPr>
      <p:grpSpPr>
        <a:xfrm>
          <a:off x="0" y="0"/>
          <a:ext cx="0" cy="0"/>
          <a:chOff x="0" y="0"/>
          <a:chExt cx="0" cy="0"/>
        </a:xfrm>
      </p:grpSpPr>
      <p:sp>
        <p:nvSpPr>
          <p:cNvPr id="17" name="Google Shape;17;p3"/>
          <p:cNvSpPr/>
          <p:nvPr/>
        </p:nvSpPr>
        <p:spPr>
          <a:xfrm rot="5400000">
            <a:off x="4550700" y="-498600"/>
            <a:ext cx="42600" cy="8455800"/>
          </a:xfrm>
          <a:prstGeom prst="rect">
            <a:avLst/>
          </a:prstGeom>
          <a:solidFill>
            <a:srgbClr val="F1C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b="1" sz="4800"/>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9" name="Google Shape;19;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75075" y="445025"/>
            <a:ext cx="7857300" cy="572700"/>
          </a:xfrm>
          <a:prstGeom prst="rect">
            <a:avLst/>
          </a:prstGeom>
          <a:effectLst>
            <a:outerShdw blurRad="57150" rotWithShape="0" algn="bl" dir="3660000" dist="57150">
              <a:srgbClr val="000000">
                <a:alpha val="31000"/>
              </a:srgbClr>
            </a:outerShdw>
          </a:effectLst>
        </p:spPr>
        <p:txBody>
          <a:bodyPr anchorCtr="0" anchor="t" bIns="91425" lIns="91425" spcFirstLastPara="1" rIns="91425" wrap="square" tIns="91425">
            <a:normAutofit/>
          </a:bodyPr>
          <a:lstStyle>
            <a:lvl1pPr lvl="0">
              <a:spcBef>
                <a:spcPts val="0"/>
              </a:spcBef>
              <a:spcAft>
                <a:spcPts val="0"/>
              </a:spcAft>
              <a:buSzPts val="3000"/>
              <a:buNone/>
              <a:defRPr>
                <a:highlight>
                  <a:srgbClr val="F1C400"/>
                </a:highligh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234075"/>
            <a:ext cx="8520600" cy="33348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75075" y="445025"/>
            <a:ext cx="7857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highlight>
                  <a:srgbClr val="F1C400"/>
                </a:highligh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75075" y="445025"/>
            <a:ext cx="7857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95385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F1C400"/>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8" name="Google Shape;38;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75"/>
            <a:ext cx="4572000" cy="5143500"/>
          </a:xfrm>
          <a:prstGeom prst="rect">
            <a:avLst/>
          </a:prstGeom>
          <a:solidFill>
            <a:srgbClr val="F1C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2" name="Google Shape;42;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5" name="Google Shape;45;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8" name="Google Shape;48;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75075" y="445025"/>
            <a:ext cx="78573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Proxima Nova"/>
              <a:buNone/>
              <a:defRPr sz="3000">
                <a:solidFill>
                  <a:schemeClr val="dk2"/>
                </a:solidFill>
                <a:highlight>
                  <a:srgbClr val="F1C400"/>
                </a:highlight>
                <a:latin typeface="Proxima Nova"/>
                <a:ea typeface="Proxima Nova"/>
                <a:cs typeface="Proxima Nova"/>
                <a:sym typeface="Proxima Nova"/>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11700" y="189650"/>
            <a:ext cx="663375" cy="828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44250" y="1403850"/>
            <a:ext cx="8455500" cy="2146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Academy of Computer Science + Engineering</a:t>
            </a:r>
            <a:endParaRPr/>
          </a:p>
        </p:txBody>
      </p:sp>
      <p:sp>
        <p:nvSpPr>
          <p:cNvPr id="60" name="Google Shape;60;p13"/>
          <p:cNvSpPr txBox="1"/>
          <p:nvPr>
            <p:ph idx="1" type="subTitle"/>
          </p:nvPr>
        </p:nvSpPr>
        <p:spPr>
          <a:xfrm>
            <a:off x="344250" y="3550650"/>
            <a:ext cx="5025000" cy="850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Welcome Back!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Syllabus </a:t>
            </a:r>
            <a:endParaRPr sz="3400"/>
          </a:p>
        </p:txBody>
      </p:sp>
      <p:sp>
        <p:nvSpPr>
          <p:cNvPr id="66" name="Google Shape;66;p1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b="1" lang="en"/>
              <a:t>Course Description</a:t>
            </a:r>
            <a:r>
              <a:rPr lang="en"/>
              <a:t>:  Forensic Science is a full-credit, year-long interdisciplinary science course focusing on the application of scientific knowledge to matters of the law.  </a:t>
            </a:r>
            <a:endParaRPr/>
          </a:p>
          <a:p>
            <a:pPr indent="0" lvl="0" marL="0" rtl="0" algn="l">
              <a:spcBef>
                <a:spcPts val="1200"/>
              </a:spcBef>
              <a:spcAft>
                <a:spcPts val="0"/>
              </a:spcAft>
              <a:buNone/>
            </a:pPr>
            <a:r>
              <a:rPr lang="en"/>
              <a:t>We will utilize modern forensic methods and scientific practices to investigate legal problems.  This course will focus on the collection and analysis of crime scene evidence and exploration of laboratory techniques.  </a:t>
            </a:r>
            <a:endParaRPr/>
          </a:p>
          <a:p>
            <a:pPr indent="0" lvl="0" marL="0" rtl="0" algn="l">
              <a:spcBef>
                <a:spcPts val="1200"/>
              </a:spcBef>
              <a:spcAft>
                <a:spcPts val="0"/>
              </a:spcAft>
              <a:buNone/>
            </a:pPr>
            <a:r>
              <a:rPr lang="en"/>
              <a:t>Forensic scientists are required to testify in court about their methods and analysis of evidence.  You will be expected to clearly and concisely explain the results and methods used as well as the significance of lab results. Additionally, we will investigate mock crime scenarios and true crime case studies.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https://tinyurl.com/SheaForensicsSyllabus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Class Schedule</a:t>
            </a:r>
            <a:endParaRPr sz="3400"/>
          </a:p>
        </p:txBody>
      </p:sp>
      <p:sp>
        <p:nvSpPr>
          <p:cNvPr id="72" name="Google Shape;72;p15"/>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3600"/>
          </a:p>
          <a:p>
            <a:pPr indent="0" lvl="0" marL="457200" rtl="0" algn="l">
              <a:spcBef>
                <a:spcPts val="1200"/>
              </a:spcBef>
              <a:spcAft>
                <a:spcPts val="1200"/>
              </a:spcAft>
              <a:buNone/>
            </a:pPr>
            <a:r>
              <a:t/>
            </a:r>
            <a:endParaRPr/>
          </a:p>
        </p:txBody>
      </p:sp>
      <p:pic>
        <p:nvPicPr>
          <p:cNvPr id="73" name="Google Shape;73;p15"/>
          <p:cNvPicPr preferRelativeResize="0"/>
          <p:nvPr/>
        </p:nvPicPr>
        <p:blipFill>
          <a:blip r:embed="rId3">
            <a:alphaModFix/>
          </a:blip>
          <a:stretch>
            <a:fillRect/>
          </a:stretch>
        </p:blipFill>
        <p:spPr>
          <a:xfrm>
            <a:off x="360553" y="1475925"/>
            <a:ext cx="8422900" cy="2272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Grading</a:t>
            </a:r>
            <a:endParaRPr sz="3400"/>
          </a:p>
        </p:txBody>
      </p:sp>
      <p:sp>
        <p:nvSpPr>
          <p:cNvPr id="79" name="Google Shape;79;p16"/>
          <p:cNvSpPr txBox="1"/>
          <p:nvPr>
            <p:ph idx="1" type="body"/>
          </p:nvPr>
        </p:nvSpPr>
        <p:spPr>
          <a:xfrm>
            <a:off x="311700" y="1234075"/>
            <a:ext cx="8520600" cy="33348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None/>
            </a:pPr>
            <a:r>
              <a:rPr lang="en" sz="3600"/>
              <a:t>Your course grade will be based on the total number of points accumulated over the course of the quarter.  Typically, you will have the opportunity to earn ~10 points each day through the work done in class.  </a:t>
            </a:r>
            <a:br>
              <a:rPr lang="en" sz="3600"/>
            </a:br>
            <a:endParaRPr sz="3600"/>
          </a:p>
          <a:p>
            <a:pPr indent="0" lvl="0" marL="0" rtl="0" algn="l">
              <a:spcBef>
                <a:spcPts val="1200"/>
              </a:spcBef>
              <a:spcAft>
                <a:spcPts val="0"/>
              </a:spcAft>
              <a:buNone/>
            </a:pPr>
            <a:r>
              <a:rPr lang="en" sz="3600"/>
              <a:t>Your quarter grades will comprise 80% (20% per quarter) of your final year average.  There will be a midterm and final exam each worth 10% of your final year average.</a:t>
            </a:r>
            <a:endParaRPr sz="3600"/>
          </a:p>
          <a:p>
            <a:pPr indent="0" lvl="0" marL="0" rtl="0" algn="l">
              <a:spcBef>
                <a:spcPts val="1200"/>
              </a:spcBef>
              <a:spcAft>
                <a:spcPts val="1200"/>
              </a:spcAft>
              <a:buNone/>
            </a:pPr>
            <a:r>
              <a:rPr lang="en" sz="3600"/>
              <a:t>Seniors may be exempt from the final exam pending administrative approval.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Major Projects &amp; Activities</a:t>
            </a:r>
            <a:endParaRPr sz="3400"/>
          </a:p>
        </p:txBody>
      </p:sp>
      <p:sp>
        <p:nvSpPr>
          <p:cNvPr id="85" name="Google Shape;85;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3600"/>
          </a:p>
          <a:p>
            <a:pPr indent="0" lvl="0" marL="457200" rtl="0" algn="l">
              <a:spcBef>
                <a:spcPts val="1200"/>
              </a:spcBef>
              <a:spcAft>
                <a:spcPts val="1200"/>
              </a:spcAft>
              <a:buNone/>
            </a:pPr>
            <a:r>
              <a:t/>
            </a:r>
            <a:endParaRPr/>
          </a:p>
        </p:txBody>
      </p:sp>
      <p:graphicFrame>
        <p:nvGraphicFramePr>
          <p:cNvPr id="86" name="Google Shape;86;p17"/>
          <p:cNvGraphicFramePr/>
          <p:nvPr/>
        </p:nvGraphicFramePr>
        <p:xfrm>
          <a:off x="2300925" y="1139825"/>
          <a:ext cx="3000000" cy="3000000"/>
        </p:xfrm>
        <a:graphic>
          <a:graphicData uri="http://schemas.openxmlformats.org/drawingml/2006/table">
            <a:tbl>
              <a:tblPr>
                <a:noFill/>
                <a:tableStyleId>{478556C0-D61B-4137-AC1A-E274660E3EC2}</a:tableStyleId>
              </a:tblPr>
              <a:tblGrid>
                <a:gridCol w="3897875"/>
                <a:gridCol w="1542675"/>
              </a:tblGrid>
              <a:tr h="228725">
                <a:tc>
                  <a:txBody>
                    <a:bodyPr/>
                    <a:lstStyle/>
                    <a:p>
                      <a:pPr indent="0" lvl="0" marL="0" rtl="0" algn="ctr">
                        <a:spcBef>
                          <a:spcPts val="0"/>
                        </a:spcBef>
                        <a:spcAft>
                          <a:spcPts val="0"/>
                        </a:spcAft>
                        <a:buNone/>
                      </a:pPr>
                      <a:r>
                        <a:rPr b="1" lang="en" sz="1200">
                          <a:latin typeface="Calibri"/>
                          <a:ea typeface="Calibri"/>
                          <a:cs typeface="Calibri"/>
                          <a:sym typeface="Calibri"/>
                        </a:rPr>
                        <a:t>Subject</a:t>
                      </a:r>
                      <a:endParaRPr b="1" sz="1200">
                        <a:latin typeface="Calibri"/>
                        <a:ea typeface="Calibri"/>
                        <a:cs typeface="Calibri"/>
                        <a:sym typeface="Calibri"/>
                      </a:endParaRPr>
                    </a:p>
                  </a:txBody>
                  <a:tcPr marT="63500" marB="63500" marR="63500" marL="63500">
                    <a:solidFill>
                      <a:srgbClr val="C9DAF8"/>
                    </a:solidFill>
                  </a:tcPr>
                </a:tc>
                <a:tc>
                  <a:txBody>
                    <a:bodyPr/>
                    <a:lstStyle/>
                    <a:p>
                      <a:pPr indent="0" lvl="0" marL="0" rtl="0" algn="ctr">
                        <a:spcBef>
                          <a:spcPts val="0"/>
                        </a:spcBef>
                        <a:spcAft>
                          <a:spcPts val="0"/>
                        </a:spcAft>
                        <a:buNone/>
                      </a:pPr>
                      <a:r>
                        <a:rPr b="1" lang="en" sz="1200">
                          <a:latin typeface="Calibri"/>
                          <a:ea typeface="Calibri"/>
                          <a:cs typeface="Calibri"/>
                          <a:sym typeface="Calibri"/>
                        </a:rPr>
                        <a:t>Time Frame</a:t>
                      </a:r>
                      <a:endParaRPr b="1" sz="1200">
                        <a:latin typeface="Calibri"/>
                        <a:ea typeface="Calibri"/>
                        <a:cs typeface="Calibri"/>
                        <a:sym typeface="Calibri"/>
                      </a:endParaRPr>
                    </a:p>
                  </a:txBody>
                  <a:tcPr marT="63500" marB="63500" marR="63500" marL="63500">
                    <a:solidFill>
                      <a:srgbClr val="C9DAF8"/>
                    </a:solidFill>
                  </a:tcPr>
                </a:tc>
              </a:tr>
              <a:tr h="228725">
                <a:tc>
                  <a:txBody>
                    <a:bodyPr/>
                    <a:lstStyle/>
                    <a:p>
                      <a:pPr indent="-304800" lvl="0" marL="457200" rtl="0" algn="l">
                        <a:spcBef>
                          <a:spcPts val="0"/>
                        </a:spcBef>
                        <a:spcAft>
                          <a:spcPts val="0"/>
                        </a:spcAft>
                        <a:buSzPts val="1200"/>
                        <a:buFont typeface="Calibri"/>
                        <a:buAutoNum type="romanUcPeriod"/>
                      </a:pPr>
                      <a:r>
                        <a:rPr lang="en" sz="1200">
                          <a:latin typeface="Calibri"/>
                          <a:ea typeface="Calibri"/>
                          <a:cs typeface="Calibri"/>
                          <a:sym typeface="Calibri"/>
                        </a:rPr>
                        <a:t>Introduction to Forensics	</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2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2"/>
                      </a:pPr>
                      <a:r>
                        <a:rPr lang="en" sz="1200">
                          <a:latin typeface="Calibri"/>
                          <a:ea typeface="Calibri"/>
                          <a:cs typeface="Calibri"/>
                          <a:sym typeface="Calibri"/>
                        </a:rPr>
                        <a:t>Types of Evidence	</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3"/>
                      </a:pPr>
                      <a:r>
                        <a:rPr lang="en" sz="1200">
                          <a:latin typeface="Calibri"/>
                          <a:ea typeface="Calibri"/>
                          <a:cs typeface="Calibri"/>
                          <a:sym typeface="Calibri"/>
                        </a:rPr>
                        <a:t>The Crime Scene</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4"/>
                      </a:pPr>
                      <a:r>
                        <a:rPr lang="en" sz="1200">
                          <a:latin typeface="Calibri"/>
                          <a:ea typeface="Calibri"/>
                          <a:cs typeface="Calibri"/>
                          <a:sym typeface="Calibri"/>
                        </a:rPr>
                        <a:t>Hair &amp; Fiber Evidence</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4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5"/>
                      </a:pPr>
                      <a:r>
                        <a:rPr lang="en" sz="1200">
                          <a:latin typeface="Calibri"/>
                          <a:ea typeface="Calibri"/>
                          <a:cs typeface="Calibri"/>
                          <a:sym typeface="Calibri"/>
                        </a:rPr>
                        <a:t>Fingerprints</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6"/>
                      </a:pPr>
                      <a:r>
                        <a:rPr lang="en" sz="1200">
                          <a:latin typeface="Calibri"/>
                          <a:ea typeface="Calibri"/>
                          <a:cs typeface="Calibri"/>
                          <a:sym typeface="Calibri"/>
                        </a:rPr>
                        <a:t>Blood Evidence</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4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7"/>
                      </a:pPr>
                      <a:r>
                        <a:rPr lang="en" sz="1200">
                          <a:latin typeface="Calibri"/>
                          <a:ea typeface="Calibri"/>
                          <a:cs typeface="Calibri"/>
                          <a:sym typeface="Calibri"/>
                        </a:rPr>
                        <a:t>DNA Fingerprinting</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8"/>
                      </a:pPr>
                      <a:r>
                        <a:rPr lang="en" sz="1200">
                          <a:latin typeface="Calibri"/>
                          <a:ea typeface="Calibri"/>
                          <a:cs typeface="Calibri"/>
                          <a:sym typeface="Calibri"/>
                        </a:rPr>
                        <a:t>Toxicology</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45075">
                <a:tc>
                  <a:txBody>
                    <a:bodyPr/>
                    <a:lstStyle/>
                    <a:p>
                      <a:pPr indent="-304800" lvl="0" marL="457200" rtl="0" algn="l">
                        <a:spcBef>
                          <a:spcPts val="0"/>
                        </a:spcBef>
                        <a:spcAft>
                          <a:spcPts val="0"/>
                        </a:spcAft>
                        <a:buSzPts val="1200"/>
                        <a:buFont typeface="Calibri"/>
                        <a:buAutoNum type="romanUcPeriod" startAt="9"/>
                      </a:pPr>
                      <a:r>
                        <a:rPr lang="en" sz="1200">
                          <a:latin typeface="Calibri"/>
                          <a:ea typeface="Calibri"/>
                          <a:cs typeface="Calibri"/>
                          <a:sym typeface="Calibri"/>
                        </a:rPr>
                        <a:t>Handwriting Analysis, Counterfeiting, Forgery</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2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10"/>
                      </a:pPr>
                      <a:r>
                        <a:rPr lang="en" sz="1200">
                          <a:latin typeface="Calibri"/>
                          <a:ea typeface="Calibri"/>
                          <a:cs typeface="Calibri"/>
                          <a:sym typeface="Calibri"/>
                        </a:rPr>
                        <a:t>Death</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11"/>
                      </a:pPr>
                      <a:r>
                        <a:rPr lang="en" sz="1200">
                          <a:latin typeface="Calibri"/>
                          <a:ea typeface="Calibri"/>
                          <a:cs typeface="Calibri"/>
                          <a:sym typeface="Calibri"/>
                        </a:rPr>
                        <a:t>Ballistics</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2 weeks</a:t>
                      </a:r>
                      <a:endParaRPr sz="1200">
                        <a:latin typeface="Calibri"/>
                        <a:ea typeface="Calibri"/>
                        <a:cs typeface="Calibri"/>
                        <a:sym typeface="Calibri"/>
                      </a:endParaRPr>
                    </a:p>
                  </a:txBody>
                  <a:tcPr marT="63500" marB="63500" marR="63500" marL="63500"/>
                </a:tc>
              </a:tr>
              <a:tr h="228725">
                <a:tc>
                  <a:txBody>
                    <a:bodyPr/>
                    <a:lstStyle/>
                    <a:p>
                      <a:pPr indent="-304800" lvl="0" marL="457200" rtl="0" algn="l">
                        <a:spcBef>
                          <a:spcPts val="0"/>
                        </a:spcBef>
                        <a:spcAft>
                          <a:spcPts val="0"/>
                        </a:spcAft>
                        <a:buSzPts val="1200"/>
                        <a:buFont typeface="Calibri"/>
                        <a:buAutoNum type="romanUcPeriod" startAt="12"/>
                      </a:pPr>
                      <a:r>
                        <a:rPr lang="en" sz="1200">
                          <a:latin typeface="Calibri"/>
                          <a:ea typeface="Calibri"/>
                          <a:cs typeface="Calibri"/>
                          <a:sym typeface="Calibri"/>
                        </a:rPr>
                        <a:t>Other Evidence</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200">
                          <a:latin typeface="Calibri"/>
                          <a:ea typeface="Calibri"/>
                          <a:cs typeface="Calibri"/>
                          <a:sym typeface="Calibri"/>
                        </a:rPr>
                        <a:t>3 weeks</a:t>
                      </a:r>
                      <a:endParaRPr sz="12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What your student will learn </a:t>
            </a:r>
            <a:endParaRPr sz="3400"/>
          </a:p>
        </p:txBody>
      </p:sp>
      <p:sp>
        <p:nvSpPr>
          <p:cNvPr id="92" name="Google Shape;92;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fontScale="85000" lnSpcReduction="20000"/>
          </a:bodyPr>
          <a:lstStyle/>
          <a:p>
            <a:pPr indent="-422910" lvl="0" marL="457200" rtl="0" algn="l">
              <a:spcBef>
                <a:spcPts val="0"/>
              </a:spcBef>
              <a:spcAft>
                <a:spcPts val="0"/>
              </a:spcAft>
              <a:buSzPct val="100000"/>
              <a:buChar char="●"/>
            </a:pPr>
            <a:r>
              <a:rPr lang="en" sz="3600"/>
              <a:t>How to use logic and deductive reasoning to solve criminal investigations. </a:t>
            </a:r>
            <a:endParaRPr sz="3600"/>
          </a:p>
          <a:p>
            <a:pPr indent="-422910" lvl="0" marL="457200" rtl="0" algn="l">
              <a:spcBef>
                <a:spcPts val="0"/>
              </a:spcBef>
              <a:spcAft>
                <a:spcPts val="0"/>
              </a:spcAft>
              <a:buSzPct val="100000"/>
              <a:buChar char="●"/>
            </a:pPr>
            <a:r>
              <a:rPr lang="en" sz="3600"/>
              <a:t>Proper methods of evidence collection and other crime scene procedures. </a:t>
            </a:r>
            <a:endParaRPr sz="3600"/>
          </a:p>
          <a:p>
            <a:pPr indent="-422910" lvl="0" marL="457200" rtl="0" algn="l">
              <a:spcBef>
                <a:spcPts val="0"/>
              </a:spcBef>
              <a:spcAft>
                <a:spcPts val="0"/>
              </a:spcAft>
              <a:buSzPct val="100000"/>
              <a:buChar char="●"/>
            </a:pPr>
            <a:r>
              <a:rPr lang="en" sz="3600"/>
              <a:t>How to identify and compare types of physical evidence. </a:t>
            </a:r>
            <a:endParaRPr sz="3600"/>
          </a:p>
          <a:p>
            <a:pPr indent="0" lvl="0" marL="45720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Contact information</a:t>
            </a:r>
            <a:endParaRPr sz="3400"/>
          </a:p>
        </p:txBody>
      </p:sp>
      <p:sp>
        <p:nvSpPr>
          <p:cNvPr id="98" name="Google Shape;98;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t>Matt Shea</a:t>
            </a:r>
            <a:endParaRPr sz="3600"/>
          </a:p>
          <a:p>
            <a:pPr indent="0" lvl="0" marL="0" rtl="0" algn="l">
              <a:spcBef>
                <a:spcPts val="1200"/>
              </a:spcBef>
              <a:spcAft>
                <a:spcPts val="0"/>
              </a:spcAft>
              <a:buNone/>
            </a:pPr>
            <a:r>
              <a:rPr lang="en" sz="3600"/>
              <a:t>mshea@crec.org</a:t>
            </a:r>
            <a:endParaRPr sz="3600"/>
          </a:p>
          <a:p>
            <a:pPr indent="0" lvl="0" marL="45720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About me</a:t>
            </a:r>
            <a:endParaRPr sz="3400"/>
          </a:p>
        </p:txBody>
      </p:sp>
      <p:sp>
        <p:nvSpPr>
          <p:cNvPr id="104" name="Google Shape;104;p20"/>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 was born and raised in Newington, CT.  I graduated with a B.S. Biology and a M.A.T. both from CCSU in New Britain, CT.</a:t>
            </a:r>
            <a:endParaRPr/>
          </a:p>
          <a:p>
            <a:pPr indent="0" lvl="0" marL="0" rtl="0" algn="l">
              <a:spcBef>
                <a:spcPts val="1200"/>
              </a:spcBef>
              <a:spcAft>
                <a:spcPts val="1200"/>
              </a:spcAft>
              <a:buNone/>
            </a:pPr>
            <a:r>
              <a:rPr lang="en"/>
              <a:t>This is my 10th year teaching Forensic Science at CREC.  In these years I have also taught Biology, Integrated Science, Anatomy &amp; Physiology, Environmental Justice, Fire Science, and Introduction to Python Programming.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 Gold">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1D6099"/>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